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0" r:id="rId5"/>
    <p:sldId id="261" r:id="rId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8" name="Picture 87" descr="title - 2.png"/>
          <p:cNvPicPr>
            <a:picLocks noChangeAspect="1"/>
          </p:cNvPicPr>
          <p:nvPr/>
        </p:nvPicPr>
        <p:blipFill>
          <a:blip r:embed="rId2" cstate="print"/>
          <a:srcRect l="13043" t="17903" r="2805" b="2648"/>
          <a:stretch>
            <a:fillRect/>
          </a:stretch>
        </p:blipFill>
        <p:spPr>
          <a:xfrm>
            <a:off x="0" y="0"/>
            <a:ext cx="9144000" cy="6858000"/>
          </a:xfrm>
          <a:prstGeom prst="rect">
            <a:avLst/>
          </a:prstGeom>
        </p:spPr>
      </p:pic>
      <p:sp>
        <p:nvSpPr>
          <p:cNvPr id="2" name="Title 1"/>
          <p:cNvSpPr>
            <a:spLocks noGrp="1"/>
          </p:cNvSpPr>
          <p:nvPr>
            <p:ph type="ctrTitle"/>
          </p:nvPr>
        </p:nvSpPr>
        <p:spPr>
          <a:xfrm>
            <a:off x="469900" y="954741"/>
            <a:ext cx="7315200" cy="1676400"/>
          </a:xfrm>
        </p:spPr>
        <p:txBody>
          <a:bodyPr>
            <a:noAutofit/>
          </a:bodyPr>
          <a:lstStyle>
            <a:lvl1pPr algn="l">
              <a:defRPr sz="4800">
                <a:solidFill>
                  <a:schemeClr val="tx1">
                    <a:lumMod val="60000"/>
                    <a:lumOff val="40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622300" y="2895600"/>
            <a:ext cx="4559300" cy="2590800"/>
          </a:xfrm>
        </p:spPr>
        <p:txBody>
          <a:bodyPr>
            <a:normAutofit/>
          </a:bodyPr>
          <a:lstStyle>
            <a:lvl1pPr marL="0" indent="0" algn="l">
              <a:lnSpc>
                <a:spcPct val="125000"/>
              </a:lnSpc>
              <a:buNone/>
              <a:defRPr sz="1800">
                <a:gradFill>
                  <a:gsLst>
                    <a:gs pos="0">
                      <a:schemeClr val="tx1">
                        <a:lumMod val="60000"/>
                        <a:lumOff val="40000"/>
                      </a:schemeClr>
                    </a:gs>
                    <a:gs pos="100000">
                      <a:schemeClr val="tx1">
                        <a:lumMod val="40000"/>
                        <a:lumOff val="60000"/>
                      </a:schemeClr>
                    </a:gs>
                  </a:gsLst>
                  <a:lin ang="8100000" scaled="1"/>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1B0E425-FE37-4B94-9179-85680BBD58AB}" type="datetimeFigureOut">
              <a:rPr lang="fa-IR" smtClean="0"/>
              <a:t>1432/01/26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1B0E425-FE37-4B94-9179-85680BBD58AB}" type="datetimeFigureOut">
              <a:rPr lang="fa-IR" smtClean="0"/>
              <a:t>1432/01/26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95835"/>
            <a:ext cx="1676400" cy="583032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653988"/>
            <a:ext cx="6007100" cy="44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1B0E425-FE37-4B94-9179-85680BBD58AB}" type="datetimeFigureOut">
              <a:rPr lang="fa-IR" smtClean="0"/>
              <a:t>1432/01/26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788"/>
          </a:xfrm>
        </p:spPr>
        <p:txBody>
          <a:bodyPr>
            <a:normAutofit/>
          </a:bodyPr>
          <a:lstStyle>
            <a:lvl1pPr algn="l">
              <a:defRPr sz="4400"/>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1B0E425-FE37-4B94-9179-85680BBD58AB}" type="datetimeFigureOut">
              <a:rPr lang="fa-IR" smtClean="0"/>
              <a:t>1432/01/26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summer1.png"/>
          <p:cNvPicPr>
            <a:picLocks noChangeAspect="1"/>
          </p:cNvPicPr>
          <p:nvPr/>
        </p:nvPicPr>
        <p:blipFill>
          <a:blip r:embed="rId2" cstate="print"/>
          <a:srcRect l="4545" r="4545"/>
          <a:stretch>
            <a:fillRect/>
          </a:stretch>
        </p:blipFill>
        <p:spPr>
          <a:xfrm>
            <a:off x="0" y="1618637"/>
            <a:ext cx="9144000" cy="3991109"/>
          </a:xfrm>
          <a:prstGeom prst="rect">
            <a:avLst/>
          </a:prstGeom>
        </p:spPr>
      </p:pic>
      <p:sp>
        <p:nvSpPr>
          <p:cNvPr id="2" name="Title 1"/>
          <p:cNvSpPr>
            <a:spLocks noGrp="1"/>
          </p:cNvSpPr>
          <p:nvPr>
            <p:ph type="title"/>
          </p:nvPr>
        </p:nvSpPr>
        <p:spPr>
          <a:xfrm>
            <a:off x="1385887" y="1295400"/>
            <a:ext cx="6399213" cy="159067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85887" y="3657600"/>
            <a:ext cx="6399213" cy="1500187"/>
          </a:xfrm>
        </p:spPr>
        <p:txBody>
          <a:bodyPr vert="horz" lIns="91440" tIns="45720" rIns="91440" bIns="45720" rtlCol="0">
            <a:normAutofit/>
          </a:bodyPr>
          <a:lstStyle>
            <a:lvl1pPr marL="0" indent="0" algn="l" defTabSz="914400" rtl="0" eaLnBrk="1" latinLnBrk="0" hangingPunct="1">
              <a:lnSpc>
                <a:spcPct val="125000"/>
              </a:lnSpc>
              <a:spcBef>
                <a:spcPts val="1800"/>
              </a:spcBef>
              <a:buFontTx/>
              <a:buNone/>
              <a:defRPr sz="1800" kern="1200">
                <a:gradFill>
                  <a:gsLst>
                    <a:gs pos="0">
                      <a:schemeClr val="tx1">
                        <a:lumMod val="60000"/>
                        <a:lumOff val="40000"/>
                      </a:schemeClr>
                    </a:gs>
                    <a:gs pos="100000">
                      <a:schemeClr val="tx1">
                        <a:lumMod val="40000"/>
                        <a:lumOff val="60000"/>
                      </a:schemeClr>
                    </a:gs>
                  </a:gsLst>
                  <a:lin ang="8100000" scaled="1"/>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0E425-FE37-4B94-9179-85680BBD58AB}" type="datetimeFigureOut">
              <a:rPr lang="fa-IR" smtClean="0"/>
              <a:t>1432/01/26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83DA2D-95E6-471E-866A-6B601FB39BCD}"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71600" y="1976718"/>
            <a:ext cx="3017520" cy="41494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976718"/>
            <a:ext cx="3017520" cy="41513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1B0E425-FE37-4B94-9179-85680BBD58AB}" type="datetimeFigureOut">
              <a:rPr lang="fa-IR" smtClean="0"/>
              <a:t>1432/01/26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5186"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5186"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1B0E425-FE37-4B94-9179-85680BBD58AB}" type="datetimeFigureOut">
              <a:rPr lang="fa-IR" smtClean="0"/>
              <a:t>1432/01/26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1B0E425-FE37-4B94-9179-85680BBD58AB}" type="datetimeFigureOut">
              <a:rPr lang="fa-IR" smtClean="0"/>
              <a:t>1432/01/26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title - 2.png"/>
          <p:cNvPicPr>
            <a:picLocks noChangeAspect="1"/>
          </p:cNvPicPr>
          <p:nvPr/>
        </p:nvPicPr>
        <p:blipFill>
          <a:blip r:embed="rId2" cstate="print"/>
          <a:srcRect l="13043" t="17903" r="10455" b="9871"/>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1B0E425-FE37-4B94-9179-85680BBD58AB}" type="datetimeFigureOut">
              <a:rPr lang="fa-IR" smtClean="0"/>
              <a:t>1432/01/26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flowers content.png"/>
          <p:cNvPicPr>
            <a:picLocks noChangeAspect="1"/>
          </p:cNvPicPr>
          <p:nvPr/>
        </p:nvPicPr>
        <p:blipFill>
          <a:blip r:embed="rId2" cstate="print"/>
          <a:srcRect l="4545" t="8217" r="4545" b="1311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860550"/>
          </a:xfrm>
        </p:spPr>
        <p:txBody>
          <a:bodyPr anchor="ctr" anchorCtr="0">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3962400" y="914400"/>
            <a:ext cx="4114800" cy="5029200"/>
          </a:xfrm>
        </p:spPr>
        <p:txBody>
          <a:bodyPr>
            <a:normAutofit/>
          </a:bodyPr>
          <a:lstStyle>
            <a:lvl1pPr>
              <a:defRPr sz="2200"/>
            </a:lvl1pPr>
            <a:lvl2pPr>
              <a:defRPr sz="20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21544" y="2286000"/>
            <a:ext cx="2079625" cy="3860799"/>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0E425-FE37-4B94-9179-85680BBD58AB}" type="datetimeFigureOut">
              <a:rPr lang="fa-IR" smtClean="0"/>
              <a:t>1432/01/26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860550"/>
          </a:xfrm>
        </p:spPr>
        <p:txBody>
          <a:bodyPr vert="horz" lIns="91440" tIns="45720" rIns="91440" bIns="45720" rtlCol="0" anchor="ctr" anchorCtr="0">
            <a:normAutofit/>
          </a:bodyPr>
          <a:lstStyle>
            <a:lvl1pPr algn="l" defTabSz="914400" rtl="0" eaLnBrk="1" latinLnBrk="0" hangingPunct="1">
              <a:spcBef>
                <a:spcPct val="0"/>
              </a:spcBef>
              <a:buNone/>
              <a:defRPr sz="2800" b="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962400" y="914400"/>
            <a:ext cx="4114800" cy="5029200"/>
          </a:xfrm>
          <a:prstGeom prst="ellipse">
            <a:avLst/>
          </a:prstGeom>
          <a:ln w="63500">
            <a:gradFill>
              <a:gsLst>
                <a:gs pos="0">
                  <a:schemeClr val="accent1"/>
                </a:gs>
                <a:gs pos="50000">
                  <a:schemeClr val="accent1">
                    <a:lumMod val="60000"/>
                    <a:lumOff val="40000"/>
                  </a:schemeClr>
                </a:gs>
                <a:gs pos="100000">
                  <a:schemeClr val="accent1">
                    <a:lumMod val="20000"/>
                    <a:lumOff val="80000"/>
                  </a:schemeClr>
                </a:gs>
              </a:gsLst>
              <a:lin ang="5400000" scaled="0"/>
            </a:gradFill>
          </a:ln>
          <a:effectLst>
            <a:innerShdw blurRad="381000">
              <a:schemeClr val="bg1"/>
            </a:inn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21544" y="2286000"/>
            <a:ext cx="2079625" cy="3860798"/>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0E425-FE37-4B94-9179-85680BBD58AB}" type="datetimeFigureOut">
              <a:rPr lang="fa-IR" smtClean="0"/>
              <a:t>1432/01/26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83DA2D-95E6-471E-866A-6B601FB39BCD}"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descr="Master - 1.png"/>
          <p:cNvPicPr>
            <a:picLocks noChangeAspect="1"/>
          </p:cNvPicPr>
          <p:nvPr/>
        </p:nvPicPr>
        <p:blipFill>
          <a:blip r:embed="rId13" cstate="print"/>
          <a:srcRect b="5017"/>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1532"/>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365997" y="1981200"/>
            <a:ext cx="6412006"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91B0E425-FE37-4B94-9179-85680BBD58AB}" type="datetimeFigureOut">
              <a:rPr lang="fa-IR" smtClean="0"/>
              <a:t>1432/01/26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1783DA2D-95E6-471E-866A-6B601FB39BCD}"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000" kern="1200">
          <a:solidFill>
            <a:schemeClr val="tx1">
              <a:lumMod val="60000"/>
              <a:lumOff val="40000"/>
            </a:schemeClr>
          </a:solidFill>
          <a:latin typeface="+mj-lt"/>
          <a:ea typeface="+mj-ea"/>
          <a:cs typeface="+mj-cs"/>
        </a:defRPr>
      </a:lvl1pPr>
    </p:titleStyle>
    <p:bodyStyle>
      <a:lvl1pPr marL="349250" indent="-349250" algn="r" defTabSz="914400" rtl="1" eaLnBrk="1" latinLnBrk="0" hangingPunct="1">
        <a:spcBef>
          <a:spcPts val="1800"/>
        </a:spcBef>
        <a:buFontTx/>
        <a:buBlip>
          <a:blip r:embed="rId14"/>
        </a:buBlip>
        <a:defRPr sz="22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1pPr>
      <a:lvl2pPr marL="577850" indent="-349250" algn="r" defTabSz="914400" rtl="1" eaLnBrk="1" latinLnBrk="0" hangingPunct="1">
        <a:spcBef>
          <a:spcPts val="1800"/>
        </a:spcBef>
        <a:buFontTx/>
        <a:buBlip>
          <a:blip r:embed="rId15"/>
        </a:buBlip>
        <a:defRPr sz="20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2pPr>
      <a:lvl3pPr marL="806450" indent="-349250" algn="r" defTabSz="914400" rtl="1"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3pPr>
      <a:lvl4pPr marL="1035050" indent="-349250" algn="r" defTabSz="914400" rtl="1" eaLnBrk="1" latinLnBrk="0" hangingPunct="1">
        <a:spcBef>
          <a:spcPts val="1800"/>
        </a:spcBef>
        <a:buFontTx/>
        <a:buBlip>
          <a:blip r:embed="rId15"/>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4pPr>
      <a:lvl5pPr marL="1263650" indent="-349250" algn="r" defTabSz="914400" rtl="1"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5pPr>
      <a:lvl6pPr marL="1492250" indent="-349250" algn="r" defTabSz="914400" rtl="1"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6pPr>
      <a:lvl7pPr marL="1720850" indent="-349250" algn="r" defTabSz="914400" rtl="1"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7pPr>
      <a:lvl8pPr marL="1949450" indent="-349250" algn="r" defTabSz="914400" rtl="1"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8pPr>
      <a:lvl9pPr marL="2178050" indent="-349250" algn="r" defTabSz="914400" rtl="1"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04864"/>
            <a:ext cx="7315200" cy="1676400"/>
          </a:xfrm>
        </p:spPr>
        <p:txBody>
          <a:bodyPr/>
          <a:lstStyle/>
          <a:p>
            <a:pPr algn="ctr"/>
            <a:r>
              <a:rPr lang="fa-IR" b="1" dirty="0" smtClean="0">
                <a:solidFill>
                  <a:schemeClr val="bg2">
                    <a:lumMod val="50000"/>
                  </a:schemeClr>
                </a:solidFill>
              </a:rPr>
              <a:t>روشهای مثبت فرزند پروری </a:t>
            </a:r>
            <a:r>
              <a:rPr lang="en-US" dirty="0" smtClean="0">
                <a:solidFill>
                  <a:schemeClr val="bg2">
                    <a:lumMod val="50000"/>
                  </a:schemeClr>
                </a:solidFill>
              </a:rPr>
              <a:t/>
            </a:r>
            <a:br>
              <a:rPr lang="en-US" dirty="0" smtClean="0">
                <a:solidFill>
                  <a:schemeClr val="bg2">
                    <a:lumMod val="50000"/>
                  </a:schemeClr>
                </a:solidFill>
              </a:rPr>
            </a:br>
            <a:endParaRPr lang="fa-IR" dirty="0">
              <a:solidFill>
                <a:schemeClr val="bg2">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04664"/>
            <a:ext cx="8712968" cy="6192688"/>
          </a:xfrm>
        </p:spPr>
        <p:txBody>
          <a:bodyPr>
            <a:normAutofit fontScale="85000" lnSpcReduction="10000"/>
          </a:bodyPr>
          <a:lstStyle/>
          <a:p>
            <a:r>
              <a:rPr lang="fa-IR" b="1" dirty="0" smtClean="0">
                <a:cs typeface="+mj-cs"/>
              </a:rPr>
              <a:t> </a:t>
            </a:r>
            <a:endParaRPr lang="en-US" dirty="0" smtClean="0">
              <a:cs typeface="+mj-cs"/>
            </a:endParaRPr>
          </a:p>
          <a:p>
            <a:pPr algn="just">
              <a:buClr>
                <a:srgbClr val="7030A0"/>
              </a:buClr>
              <a:buSzPct val="150000"/>
            </a:pPr>
            <a:r>
              <a:rPr lang="fa-IR" sz="2400" dirty="0" smtClean="0">
                <a:solidFill>
                  <a:schemeClr val="tx1"/>
                </a:solidFill>
                <a:cs typeface="+mj-cs"/>
              </a:rPr>
              <a:t>در سراسر دوران زندگی، ارتقای بهداشت روانی کودکان و نوجوانان نقش مهمی دارد. افزایش فشارهای روزمره زندگی بر خانواده ها، تطبیق سبک مثبت فرزند پروری را برای آنها بصورت چالش بزرگی مطرح نموده است . در نوشته ذیل نمونه هایی از تکنیکهای فرزندپروری مثبت ارائه می گردد: </a:t>
            </a:r>
            <a:endParaRPr lang="fa-IR" sz="2400" dirty="0" smtClean="0">
              <a:solidFill>
                <a:schemeClr val="tx1"/>
              </a:solidFill>
              <a:cs typeface="+mj-cs"/>
            </a:endParaRPr>
          </a:p>
          <a:p>
            <a:pPr lvl="0" algn="r">
              <a:buClr>
                <a:srgbClr val="7030A0"/>
              </a:buClr>
              <a:buSzPct val="150000"/>
              <a:buFont typeface="Wingdings" pitchFamily="2" charset="2"/>
              <a:buChar char="Ø"/>
            </a:pPr>
            <a:r>
              <a:rPr lang="fa-IR" sz="2400" b="1" dirty="0" smtClean="0">
                <a:solidFill>
                  <a:schemeClr val="bg2">
                    <a:lumMod val="50000"/>
                  </a:schemeClr>
                </a:solidFill>
                <a:cs typeface="+mj-cs"/>
              </a:rPr>
              <a:t>اختصاص فرصتی برای مکالمه با فرزندان </a:t>
            </a:r>
            <a:r>
              <a:rPr lang="fa-IR" sz="2400" dirty="0" smtClean="0">
                <a:solidFill>
                  <a:schemeClr val="tx1"/>
                </a:solidFill>
                <a:cs typeface="+mj-cs"/>
              </a:rPr>
              <a:t>: انباشت احساسات در درون کودک می تواند موجب طغیانهای خلقی، نوسانات یا حتی رفتارهای قلدرانه شود. کودکتان را تشویق کنید که کاملاً آزادانه درباره احساساتش با شما صحبت کنند. به او تفهیم کنید که یک روش سالم برای بیان خشم، ترس، اندوه یا درد، صحبت کردن درباره این احساسات است. تلاش کنید کودکتان عواطف خود را بصورت کلامی ابراز نماید و خود نیز بعنوان یک الگو، درباره احساساتتان با او صحبت کنید. </a:t>
            </a:r>
            <a:endParaRPr lang="fa-IR" sz="2400" dirty="0" smtClean="0">
              <a:solidFill>
                <a:schemeClr val="tx1"/>
              </a:solidFill>
              <a:cs typeface="+mj-cs"/>
            </a:endParaRPr>
          </a:p>
          <a:p>
            <a:pPr algn="r">
              <a:buClr>
                <a:srgbClr val="7030A0"/>
              </a:buClr>
              <a:buSzPct val="150000"/>
              <a:buFont typeface="Wingdings" pitchFamily="2" charset="2"/>
              <a:buChar char="Ø"/>
            </a:pPr>
            <a:r>
              <a:rPr lang="fa-IR" sz="2400" b="1" dirty="0" smtClean="0">
                <a:solidFill>
                  <a:schemeClr val="bg2">
                    <a:lumMod val="50000"/>
                  </a:schemeClr>
                </a:solidFill>
                <a:cs typeface="+mj-cs"/>
              </a:rPr>
              <a:t>تشویق در انجام امور </a:t>
            </a:r>
            <a:r>
              <a:rPr lang="fa-IR" sz="2400" dirty="0" smtClean="0">
                <a:cs typeface="+mj-cs"/>
              </a:rPr>
              <a:t>: </a:t>
            </a:r>
            <a:r>
              <a:rPr lang="fa-IR" sz="2400" dirty="0" smtClean="0">
                <a:solidFill>
                  <a:schemeClr val="tx1"/>
                </a:solidFill>
                <a:cs typeface="+mj-cs"/>
              </a:rPr>
              <a:t>پاداش و تشویق کودکان بخاطر یک رفتار خوب و مناسب بسیار مهمتر از آنست که به انتقاد از بخشی از رفتار که ممکن است ناپخته بنظر برسد، بپردازیم. بعنوان مثال اگر کودک شما اتاقش را مرتب نمود اما توده عظیمی از </a:t>
            </a:r>
            <a:br>
              <a:rPr lang="fa-IR" sz="2400" dirty="0" smtClean="0">
                <a:solidFill>
                  <a:schemeClr val="tx1"/>
                </a:solidFill>
                <a:cs typeface="+mj-cs"/>
              </a:rPr>
            </a:br>
            <a:r>
              <a:rPr lang="fa-IR" sz="2400" dirty="0" smtClean="0">
                <a:solidFill>
                  <a:schemeClr val="tx1"/>
                </a:solidFill>
                <a:cs typeface="+mj-cs"/>
              </a:rPr>
              <a:t>اسباب بازیهایش را در گوشه اتاق باقی گذاشته، به جای اینکه او را برای این غفلت مورد سرزنش قرار دهید، « بگویید چقدر خوب اتاقت را تمیز و مرتب نموده ای.»</a:t>
            </a:r>
          </a:p>
          <a:p>
            <a:pPr lvl="0" algn="r">
              <a:buClr>
                <a:srgbClr val="7030A0"/>
              </a:buClr>
              <a:buSzPct val="150000"/>
              <a:buFont typeface="Wingdings" pitchFamily="2" charset="2"/>
              <a:buChar char="Ø"/>
            </a:pPr>
            <a:endParaRPr lang="fa-IR" dirty="0" smtClean="0">
              <a:cs typeface="+mj-cs"/>
            </a:endParaRPr>
          </a:p>
          <a:p>
            <a:pPr lvl="0" algn="r">
              <a:buClr>
                <a:srgbClr val="7030A0"/>
              </a:buClr>
              <a:buSzPct val="150000"/>
              <a:buFont typeface="Wingdings" pitchFamily="2" charset="2"/>
              <a:buChar char="Ø"/>
            </a:pPr>
            <a:endParaRPr lang="en-US" dirty="0" smtClean="0">
              <a:cs typeface="+mj-cs"/>
            </a:endParaRPr>
          </a:p>
          <a:p>
            <a:endParaRPr lang="en-US" dirty="0" smtClean="0">
              <a:cs typeface="+mj-cs"/>
            </a:endParaRPr>
          </a:p>
          <a:p>
            <a:endParaRPr lang="fa-IR" dirty="0">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809328"/>
            <a:ext cx="8640960" cy="6048672"/>
          </a:xfrm>
        </p:spPr>
        <p:txBody>
          <a:bodyPr>
            <a:normAutofit fontScale="92500" lnSpcReduction="10000"/>
          </a:bodyPr>
          <a:lstStyle/>
          <a:p>
            <a:pPr algn="just">
              <a:buClr>
                <a:srgbClr val="7030A0"/>
              </a:buClr>
              <a:buSzPct val="150000"/>
              <a:buFont typeface="Wingdings" pitchFamily="2" charset="2"/>
              <a:buChar char="Ø"/>
            </a:pPr>
            <a:r>
              <a:rPr lang="fa-IR" sz="2000" b="1" dirty="0" smtClean="0">
                <a:solidFill>
                  <a:schemeClr val="bg2">
                    <a:lumMod val="50000"/>
                  </a:schemeClr>
                </a:solidFill>
                <a:cs typeface="+mj-cs"/>
              </a:rPr>
              <a:t>به </a:t>
            </a:r>
            <a:r>
              <a:rPr lang="fa-IR" sz="2000" b="1" dirty="0" smtClean="0">
                <a:solidFill>
                  <a:schemeClr val="bg2">
                    <a:lumMod val="50000"/>
                  </a:schemeClr>
                </a:solidFill>
                <a:cs typeface="+mj-cs"/>
              </a:rPr>
              <a:t>جای تنبیه به برقراری نظم و انضباط اصرار نمایید</a:t>
            </a:r>
            <a:r>
              <a:rPr lang="fa-IR" sz="2000" dirty="0" smtClean="0">
                <a:cs typeface="+mj-cs"/>
              </a:rPr>
              <a:t>: </a:t>
            </a:r>
            <a:r>
              <a:rPr lang="fa-IR" sz="2000" dirty="0" smtClean="0">
                <a:solidFill>
                  <a:schemeClr val="tx1"/>
                </a:solidFill>
                <a:cs typeface="+mj-cs"/>
              </a:rPr>
              <a:t>نظم عبارتست از ارائه رفتاری قابل قبول که موجب یادگیری اتخاذ تصمیمات عاقلانه توسط فرد می گردد. به کودکتان برای رفتار خوب پاداش بدهید، محدودیتهایی را بسته به سن و موقعیت برای او تعیین کنید، سعی کنید به آنها القا کنید که علاقمندید آنها خود ناظم خود باشند. تنبیه فیزیکی و حتی کلامی می تواند برای کودک مضر بوده و منجر به تنزل عزت نفس در وی شود</a:t>
            </a:r>
            <a:r>
              <a:rPr lang="fa-IR" sz="2000" dirty="0" smtClean="0">
                <a:solidFill>
                  <a:schemeClr val="tx1"/>
                </a:solidFill>
                <a:cs typeface="+mj-cs"/>
              </a:rPr>
              <a:t>.</a:t>
            </a:r>
          </a:p>
          <a:p>
            <a:pPr lvl="0" algn="just">
              <a:buClr>
                <a:srgbClr val="7030A0"/>
              </a:buClr>
              <a:buSzPct val="150000"/>
              <a:buFont typeface="Wingdings" pitchFamily="2" charset="2"/>
              <a:buChar char="Ø"/>
            </a:pPr>
            <a:r>
              <a:rPr lang="fa-IR" sz="2000" b="1" dirty="0" smtClean="0">
                <a:solidFill>
                  <a:schemeClr val="bg2">
                    <a:lumMod val="50000"/>
                  </a:schemeClr>
                </a:solidFill>
                <a:cs typeface="+mj-cs"/>
              </a:rPr>
              <a:t>عدم انتقال استرسهای ناشی از محل کار به خانه و خانواده </a:t>
            </a:r>
            <a:r>
              <a:rPr lang="fa-IR" sz="2000" dirty="0" smtClean="0">
                <a:cs typeface="+mj-cs"/>
              </a:rPr>
              <a:t>: </a:t>
            </a:r>
            <a:r>
              <a:rPr lang="fa-IR" sz="2000" dirty="0" smtClean="0">
                <a:solidFill>
                  <a:schemeClr val="tx1"/>
                </a:solidFill>
                <a:cs typeface="+mj-cs"/>
              </a:rPr>
              <a:t>وقتی که والدین در محیط کار با انواع استرس روبرو باشند ممکن است این استرس به زندگی خانوادگی آنها انتقال یابد و نهایتاً آنها بیشتر مستعد بحث و مجادله با فرزندان خود بوده و کمتر قادر به تحمل رفتارهای نامناسب از طرف آنها باشند. این مسئله ممکن است اثر سوئی بر روی عزت نفس کودک داشته باشد. ضروریست که نسبت به شناسایی عوامل استرس زا در مورد خود اقدام نموده و به نیازهای بهداشت روان خود توجه کنیم. </a:t>
            </a:r>
            <a:endParaRPr lang="fa-IR" sz="2000" dirty="0" smtClean="0">
              <a:solidFill>
                <a:schemeClr val="tx1"/>
              </a:solidFill>
              <a:cs typeface="+mj-cs"/>
            </a:endParaRPr>
          </a:p>
          <a:p>
            <a:pPr algn="just">
              <a:buClr>
                <a:srgbClr val="7030A0"/>
              </a:buClr>
              <a:buSzPct val="150000"/>
              <a:buFont typeface="Wingdings" pitchFamily="2" charset="2"/>
              <a:buChar char="Ø"/>
            </a:pPr>
            <a:r>
              <a:rPr lang="fa-IR" sz="2000" b="1" dirty="0" smtClean="0">
                <a:solidFill>
                  <a:schemeClr val="bg2">
                    <a:lumMod val="50000"/>
                  </a:schemeClr>
                </a:solidFill>
                <a:cs typeface="+mj-cs"/>
              </a:rPr>
              <a:t>عدم پرورش افراطی فرزندان </a:t>
            </a:r>
            <a:r>
              <a:rPr lang="fa-IR" sz="2000" dirty="0" smtClean="0">
                <a:solidFill>
                  <a:schemeClr val="bg2">
                    <a:lumMod val="50000"/>
                  </a:schemeClr>
                </a:solidFill>
                <a:cs typeface="+mj-cs"/>
              </a:rPr>
              <a:t>: </a:t>
            </a:r>
            <a:r>
              <a:rPr lang="fa-IR" sz="2000" dirty="0" smtClean="0">
                <a:solidFill>
                  <a:schemeClr val="tx1"/>
                </a:solidFill>
                <a:cs typeface="+mj-cs"/>
              </a:rPr>
              <a:t>این سبک فرزند پروری شامل ثبت نام کودک در تعداد زیادی از فعالیتهای فوق برنامه، آموزشی ، ورزشی و مؤسسات اجتماعی است. کودکان نیاز به زمان و فضایی برای خلاقیت، فکرکردن و کشف اشیاء توسط خود دارند. فرزندپروری افراطی ممکن است به اعتماد بنفس کودک آسیب برساند، احتمالاً باعث ایجاد و گسترش افسردگی و سوء مصرف مواد </a:t>
            </a:r>
            <a:r>
              <a:rPr lang="fa-IR" sz="2000" dirty="0" smtClean="0">
                <a:solidFill>
                  <a:schemeClr val="tx1"/>
                </a:solidFill>
                <a:cs typeface="+mj-cs"/>
              </a:rPr>
              <a:t>شود</a:t>
            </a:r>
            <a:r>
              <a:rPr lang="fa-IR" sz="2000" dirty="0" smtClean="0">
                <a:solidFill>
                  <a:schemeClr val="tx1"/>
                </a:solidFill>
                <a:cs typeface="+mj-cs"/>
              </a:rPr>
              <a:t>.</a:t>
            </a:r>
            <a:endParaRPr lang="en-US" sz="2000" dirty="0" smtClean="0">
              <a:solidFill>
                <a:schemeClr val="tx1"/>
              </a:solidFill>
              <a:cs typeface="+mj-cs"/>
            </a:endParaRPr>
          </a:p>
          <a:p>
            <a:r>
              <a:rPr lang="fa-IR" dirty="0" smtClean="0"/>
              <a:t> </a:t>
            </a:r>
            <a:endParaRPr lang="en-US" dirty="0" smtClean="0"/>
          </a:p>
          <a:p>
            <a:pPr lvl="0"/>
            <a:r>
              <a:rPr lang="fa-IR" dirty="0" smtClean="0"/>
              <a:t> </a:t>
            </a:r>
            <a:endParaRPr lang="en-US" dirty="0" smtClean="0"/>
          </a:p>
          <a:p>
            <a:endParaRPr lang="fa-IR" dirty="0" smtClean="0"/>
          </a:p>
          <a:p>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8676456" cy="1676400"/>
          </a:xfrm>
        </p:spPr>
        <p:txBody>
          <a:bodyPr/>
          <a:lstStyle/>
          <a:p>
            <a:pPr algn="ctr"/>
            <a:r>
              <a:rPr lang="fa-IR" sz="3000" dirty="0" smtClean="0">
                <a:solidFill>
                  <a:schemeClr val="bg2">
                    <a:lumMod val="50000"/>
                  </a:schemeClr>
                </a:solidFill>
              </a:rPr>
              <a:t>برای ایجاد و برقراری نظم و انضباط به شیوه های ذیل توجه </a:t>
            </a:r>
            <a:r>
              <a:rPr lang="fa-IR" sz="3000" dirty="0" smtClean="0">
                <a:solidFill>
                  <a:schemeClr val="bg2">
                    <a:lumMod val="50000"/>
                  </a:schemeClr>
                </a:solidFill>
              </a:rPr>
              <a:t>نمایید</a:t>
            </a:r>
            <a:endParaRPr lang="fa-IR" dirty="0"/>
          </a:p>
        </p:txBody>
      </p:sp>
      <p:sp>
        <p:nvSpPr>
          <p:cNvPr id="3" name="Subtitle 2"/>
          <p:cNvSpPr>
            <a:spLocks noGrp="1"/>
          </p:cNvSpPr>
          <p:nvPr>
            <p:ph type="subTitle" idx="1"/>
          </p:nvPr>
        </p:nvSpPr>
        <p:spPr>
          <a:xfrm>
            <a:off x="251520" y="1556792"/>
            <a:ext cx="8676456" cy="4968552"/>
          </a:xfrm>
        </p:spPr>
        <p:txBody>
          <a:bodyPr>
            <a:normAutofit fontScale="85000" lnSpcReduction="20000"/>
          </a:bodyPr>
          <a:lstStyle/>
          <a:p>
            <a:pPr lvl="0" algn="r"/>
            <a:r>
              <a:rPr lang="fa-IR" sz="2200" b="1" dirty="0" smtClean="0">
                <a:solidFill>
                  <a:schemeClr val="bg2">
                    <a:lumMod val="50000"/>
                  </a:schemeClr>
                </a:solidFill>
                <a:cs typeface="+mj-cs"/>
              </a:rPr>
              <a:t>انتقاد سازنده : </a:t>
            </a:r>
            <a:r>
              <a:rPr lang="fa-IR" sz="2200" dirty="0" smtClean="0">
                <a:solidFill>
                  <a:schemeClr val="tx1"/>
                </a:solidFill>
                <a:cs typeface="+mj-cs"/>
              </a:rPr>
              <a:t>بجای سرزنش کودک به او بگویید که چه نیازهایی ضرورت اجرا دارند. روی عمل یا رفتار متمرکز شوید. بعنوان مثال بجای گفتن « تو باز شلوغ کاری کردی؟ اسباب بازیهایت را همه جا ولو کرده ای» تمرین کنید و بگویید « این اتاق آشفته است می خواهی آنرا مرتب کنی؟ </a:t>
            </a:r>
            <a:r>
              <a:rPr lang="fa-IR" sz="2200" dirty="0" smtClean="0">
                <a:solidFill>
                  <a:schemeClr val="tx1"/>
                </a:solidFill>
                <a:cs typeface="+mj-cs"/>
              </a:rPr>
              <a:t>»</a:t>
            </a:r>
          </a:p>
          <a:p>
            <a:pPr algn="r"/>
            <a:r>
              <a:rPr lang="fa-IR" sz="2200" b="1" dirty="0" smtClean="0">
                <a:solidFill>
                  <a:schemeClr val="bg2">
                    <a:lumMod val="50000"/>
                  </a:schemeClr>
                </a:solidFill>
                <a:cs typeface="+mj-cs"/>
              </a:rPr>
              <a:t>راهنمایی </a:t>
            </a:r>
            <a:r>
              <a:rPr lang="fa-IR" sz="2200" b="1" dirty="0" smtClean="0">
                <a:solidFill>
                  <a:schemeClr val="bg2">
                    <a:lumMod val="50000"/>
                  </a:schemeClr>
                </a:solidFill>
                <a:cs typeface="+mj-cs"/>
              </a:rPr>
              <a:t>مجدد: </a:t>
            </a:r>
            <a:r>
              <a:rPr lang="fa-IR" sz="2200" dirty="0" smtClean="0">
                <a:solidFill>
                  <a:schemeClr val="tx1"/>
                </a:solidFill>
                <a:cs typeface="+mj-cs"/>
              </a:rPr>
              <a:t>ه </a:t>
            </a:r>
            <a:r>
              <a:rPr lang="fa-IR" sz="2200" dirty="0" smtClean="0">
                <a:solidFill>
                  <a:schemeClr val="tx1"/>
                </a:solidFill>
                <a:cs typeface="+mj-cs"/>
              </a:rPr>
              <a:t>فرزندتان کمک کنید تا هر رفتار ناخواسته را با یک رفتار قابل قبول جایگزین نماید. بعنوان مثال اگر فرزند شما در داخل اتاق توپ بازی می کند و آنرا به اطراف پرت می کند، با او به داخل حیاط بروید و توپ بازی کنید. </a:t>
            </a:r>
            <a:endParaRPr lang="en-US" sz="2200" dirty="0" smtClean="0">
              <a:solidFill>
                <a:schemeClr val="tx1"/>
              </a:solidFill>
              <a:cs typeface="+mj-cs"/>
            </a:endParaRPr>
          </a:p>
          <a:p>
            <a:pPr algn="r"/>
            <a:r>
              <a:rPr lang="fa-IR" sz="2200" b="1" dirty="0" smtClean="0">
                <a:solidFill>
                  <a:schemeClr val="bg2">
                    <a:lumMod val="50000"/>
                  </a:schemeClr>
                </a:solidFill>
                <a:cs typeface="+mj-cs"/>
              </a:rPr>
              <a:t>مکث :</a:t>
            </a:r>
            <a:r>
              <a:rPr lang="fa-IR" sz="2200" b="1" dirty="0" smtClean="0">
                <a:solidFill>
                  <a:schemeClr val="tx1"/>
                </a:solidFill>
                <a:cs typeface="+mj-cs"/>
              </a:rPr>
              <a:t> </a:t>
            </a:r>
            <a:r>
              <a:rPr lang="fa-IR" sz="2200" dirty="0" smtClean="0">
                <a:solidFill>
                  <a:schemeClr val="tx1"/>
                </a:solidFill>
                <a:cs typeface="+mj-cs"/>
              </a:rPr>
              <a:t>وقفه یا مکث بایستی بعنوان فرصتی برای کسب مجدد تسلط و کنترل خود توسط کودک، بکار گرفته شوند نه بعنوان فرصتی برای تربیت مجدد توسط بزرگسالان. مثلاً برای تمرکز حواس و پیشگیری از حواس پرتی کودک، </a:t>
            </a:r>
            <a:br>
              <a:rPr lang="fa-IR" sz="2200" dirty="0" smtClean="0">
                <a:solidFill>
                  <a:schemeClr val="tx1"/>
                </a:solidFill>
                <a:cs typeface="+mj-cs"/>
              </a:rPr>
            </a:br>
            <a:r>
              <a:rPr lang="fa-IR" sz="2200" dirty="0" smtClean="0">
                <a:solidFill>
                  <a:schemeClr val="tx1"/>
                </a:solidFill>
                <a:cs typeface="+mj-cs"/>
              </a:rPr>
              <a:t>می توان یک فاصله زمانی کوتاه از وی خواست که روبروی دیوار بنشیند . بایستی توجه داشت که برای ثمربخشی هر چه بیشتر وقفه ها رعایت تناسب و امساک در اجرای این وضعیت توسط بزرگسالان ضروری است</a:t>
            </a:r>
            <a:r>
              <a:rPr lang="fa-IR" sz="2200" dirty="0" smtClean="0">
                <a:solidFill>
                  <a:schemeClr val="tx1"/>
                </a:solidFill>
                <a:cs typeface="+mj-cs"/>
              </a:rPr>
              <a:t>.</a:t>
            </a:r>
          </a:p>
          <a:p>
            <a:pPr algn="r"/>
            <a:r>
              <a:rPr lang="fa-IR" dirty="0" smtClean="0"/>
              <a:t> </a:t>
            </a:r>
            <a:endParaRPr lang="en-US" dirty="0" smtClean="0"/>
          </a:p>
          <a:p>
            <a:pPr lvl="0" algn="r"/>
            <a:endParaRPr lang="en-US" dirty="0" smtClean="0"/>
          </a:p>
          <a:p>
            <a:pPr algn="r"/>
            <a:endParaRPr lang="fa-IR" dirty="0" smtClean="0"/>
          </a:p>
          <a:p>
            <a:pPr algn="r"/>
            <a:endParaRPr lang="fa-I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315200" cy="1127720"/>
          </a:xfrm>
        </p:spPr>
        <p:txBody>
          <a:bodyPr/>
          <a:lstStyle/>
          <a:p>
            <a:pPr algn="ctr"/>
            <a:r>
              <a:rPr lang="fa-IR" sz="3000" dirty="0" smtClean="0">
                <a:solidFill>
                  <a:schemeClr val="bg2">
                    <a:lumMod val="50000"/>
                  </a:schemeClr>
                </a:solidFill>
              </a:rPr>
              <a:t>علائم سلامت روان در </a:t>
            </a:r>
            <a:r>
              <a:rPr lang="fa-IR" sz="3000" dirty="0" smtClean="0">
                <a:solidFill>
                  <a:schemeClr val="bg2">
                    <a:lumMod val="50000"/>
                  </a:schemeClr>
                </a:solidFill>
              </a:rPr>
              <a:t>کودکان</a:t>
            </a:r>
            <a:endParaRPr lang="fa-IR" sz="3000" dirty="0">
              <a:solidFill>
                <a:schemeClr val="bg2">
                  <a:lumMod val="50000"/>
                </a:schemeClr>
              </a:solidFill>
            </a:endParaRPr>
          </a:p>
        </p:txBody>
      </p:sp>
      <p:sp>
        <p:nvSpPr>
          <p:cNvPr id="3" name="Subtitle 2"/>
          <p:cNvSpPr>
            <a:spLocks noGrp="1"/>
          </p:cNvSpPr>
          <p:nvPr>
            <p:ph type="subTitle" idx="1"/>
          </p:nvPr>
        </p:nvSpPr>
        <p:spPr>
          <a:xfrm>
            <a:off x="179512" y="1124744"/>
            <a:ext cx="8424936" cy="5400600"/>
          </a:xfrm>
        </p:spPr>
        <p:txBody>
          <a:bodyPr>
            <a:normAutofit fontScale="32500" lnSpcReduction="20000"/>
          </a:bodyPr>
          <a:lstStyle/>
          <a:p>
            <a:pPr lvl="0" algn="r">
              <a:lnSpc>
                <a:spcPct val="120000"/>
              </a:lnSpc>
              <a:buClr>
                <a:srgbClr val="7030A0"/>
              </a:buClr>
              <a:buSzPct val="150000"/>
              <a:buFont typeface="Wingdings" pitchFamily="2" charset="2"/>
              <a:buChar char="Ø"/>
            </a:pPr>
            <a:r>
              <a:rPr lang="fa-IR" sz="4300" dirty="0" smtClean="0">
                <a:solidFill>
                  <a:schemeClr val="tx1"/>
                </a:solidFill>
                <a:cs typeface="+mj-cs"/>
              </a:rPr>
              <a:t>دوستانی دارد و با سایر کودکان کنار می آید. </a:t>
            </a:r>
            <a:endParaRPr lang="en-US" sz="4300" dirty="0" smtClean="0">
              <a:solidFill>
                <a:schemeClr val="tx1"/>
              </a:solidFill>
              <a:cs typeface="+mj-cs"/>
            </a:endParaRPr>
          </a:p>
          <a:p>
            <a:pPr lvl="0" algn="r">
              <a:lnSpc>
                <a:spcPct val="120000"/>
              </a:lnSpc>
              <a:buClr>
                <a:srgbClr val="7030A0"/>
              </a:buClr>
              <a:buSzPct val="150000"/>
              <a:buFont typeface="Wingdings" pitchFamily="2" charset="2"/>
              <a:buChar char="Ø"/>
            </a:pPr>
            <a:r>
              <a:rPr lang="fa-IR" sz="4300" dirty="0" smtClean="0">
                <a:solidFill>
                  <a:schemeClr val="tx1"/>
                </a:solidFill>
                <a:cs typeface="+mj-cs"/>
              </a:rPr>
              <a:t>می تواند تمرکز حواس داشته باشد و توجه اش را روی موضوعی جهت دهد. </a:t>
            </a:r>
            <a:endParaRPr lang="en-US" sz="4300" dirty="0" smtClean="0">
              <a:solidFill>
                <a:schemeClr val="tx1"/>
              </a:solidFill>
              <a:cs typeface="+mj-cs"/>
            </a:endParaRPr>
          </a:p>
          <a:p>
            <a:pPr lvl="0" algn="r">
              <a:lnSpc>
                <a:spcPct val="120000"/>
              </a:lnSpc>
              <a:buClr>
                <a:srgbClr val="7030A0"/>
              </a:buClr>
              <a:buSzPct val="150000"/>
              <a:buFont typeface="Wingdings" pitchFamily="2" charset="2"/>
              <a:buChar char="Ø"/>
            </a:pPr>
            <a:r>
              <a:rPr lang="fa-IR" sz="4300" dirty="0" smtClean="0">
                <a:solidFill>
                  <a:schemeClr val="tx1"/>
                </a:solidFill>
                <a:cs typeface="+mj-cs"/>
              </a:rPr>
              <a:t>الگوهای نسبتاً ثابتی در تغذیه و خواب خود دارد. </a:t>
            </a:r>
            <a:endParaRPr lang="en-US" sz="4300" dirty="0" smtClean="0">
              <a:solidFill>
                <a:schemeClr val="tx1"/>
              </a:solidFill>
              <a:cs typeface="+mj-cs"/>
            </a:endParaRPr>
          </a:p>
          <a:p>
            <a:pPr lvl="0" algn="r">
              <a:lnSpc>
                <a:spcPct val="120000"/>
              </a:lnSpc>
              <a:buClr>
                <a:srgbClr val="7030A0"/>
              </a:buClr>
              <a:buSzPct val="150000"/>
              <a:buFont typeface="Wingdings" pitchFamily="2" charset="2"/>
              <a:buChar char="Ø"/>
            </a:pPr>
            <a:r>
              <a:rPr lang="fa-IR" sz="4300" dirty="0" smtClean="0">
                <a:solidFill>
                  <a:schemeClr val="tx1"/>
                </a:solidFill>
                <a:cs typeface="+mj-cs"/>
              </a:rPr>
              <a:t>علاقه و پیشرفت منطقی ( با توجه به تواناییهای خود) در مدرسه نشان می دهد. </a:t>
            </a:r>
            <a:endParaRPr lang="en-US" sz="4300" dirty="0" smtClean="0">
              <a:solidFill>
                <a:schemeClr val="tx1"/>
              </a:solidFill>
              <a:cs typeface="+mj-cs"/>
            </a:endParaRPr>
          </a:p>
          <a:p>
            <a:pPr lvl="0" algn="r">
              <a:lnSpc>
                <a:spcPct val="120000"/>
              </a:lnSpc>
              <a:buClr>
                <a:srgbClr val="7030A0"/>
              </a:buClr>
              <a:buSzPct val="150000"/>
              <a:buFont typeface="Wingdings" pitchFamily="2" charset="2"/>
              <a:buChar char="Ø"/>
            </a:pPr>
            <a:r>
              <a:rPr lang="fa-IR" sz="4300" dirty="0" smtClean="0">
                <a:solidFill>
                  <a:schemeClr val="tx1"/>
                </a:solidFill>
                <a:cs typeface="+mj-cs"/>
              </a:rPr>
              <a:t>بیشتر اوقات از جنبه های مختلف زندگی خود نظیر : خانواده، دوستان، مدرسه، ظاهرفیزیکی خود و ... احساس رضایت می نماید. </a:t>
            </a:r>
            <a:endParaRPr lang="en-US" sz="4300" dirty="0" smtClean="0">
              <a:solidFill>
                <a:schemeClr val="tx1"/>
              </a:solidFill>
              <a:cs typeface="+mj-cs"/>
            </a:endParaRPr>
          </a:p>
          <a:p>
            <a:pPr lvl="0" algn="r">
              <a:lnSpc>
                <a:spcPct val="120000"/>
              </a:lnSpc>
              <a:buClr>
                <a:srgbClr val="7030A0"/>
              </a:buClr>
              <a:buSzPct val="150000"/>
              <a:buFont typeface="Wingdings" pitchFamily="2" charset="2"/>
              <a:buChar char="Ø"/>
            </a:pPr>
            <a:r>
              <a:rPr lang="fa-IR" sz="4300" dirty="0" smtClean="0">
                <a:solidFill>
                  <a:schemeClr val="tx1"/>
                </a:solidFill>
                <a:cs typeface="+mj-cs"/>
              </a:rPr>
              <a:t>از شکستها و ناسازگاریهای کوچک بیش از اندازه مضطرب یا عصبانی نمی شود. </a:t>
            </a:r>
            <a:endParaRPr lang="en-US" sz="4300" dirty="0" smtClean="0">
              <a:solidFill>
                <a:schemeClr val="tx1"/>
              </a:solidFill>
              <a:cs typeface="+mj-cs"/>
            </a:endParaRPr>
          </a:p>
          <a:p>
            <a:pPr lvl="0" algn="r">
              <a:lnSpc>
                <a:spcPct val="120000"/>
              </a:lnSpc>
              <a:buClr>
                <a:srgbClr val="7030A0"/>
              </a:buClr>
              <a:buSzPct val="150000"/>
              <a:buFont typeface="Wingdings" pitchFamily="2" charset="2"/>
              <a:buChar char="Ø"/>
            </a:pPr>
            <a:r>
              <a:rPr lang="fa-IR" sz="4300" dirty="0" smtClean="0">
                <a:solidFill>
                  <a:schemeClr val="tx1"/>
                </a:solidFill>
                <a:cs typeface="+mj-cs"/>
              </a:rPr>
              <a:t>به سایرین احترام می گذارد.</a:t>
            </a:r>
            <a:endParaRPr lang="en-US" sz="4300" dirty="0" smtClean="0">
              <a:solidFill>
                <a:schemeClr val="tx1"/>
              </a:solidFill>
              <a:cs typeface="+mj-cs"/>
            </a:endParaRPr>
          </a:p>
          <a:p>
            <a:pPr lvl="0" algn="r">
              <a:lnSpc>
                <a:spcPct val="120000"/>
              </a:lnSpc>
              <a:buClr>
                <a:srgbClr val="7030A0"/>
              </a:buClr>
              <a:buSzPct val="150000"/>
              <a:buFont typeface="Wingdings" pitchFamily="2" charset="2"/>
              <a:buChar char="Ø"/>
            </a:pPr>
            <a:r>
              <a:rPr lang="fa-IR" sz="4300" dirty="0" smtClean="0">
                <a:solidFill>
                  <a:schemeClr val="tx1"/>
                </a:solidFill>
                <a:cs typeface="+mj-cs"/>
              </a:rPr>
              <a:t>با انرژی است و در طول روز این انرژی را حفظ می کند. </a:t>
            </a:r>
            <a:endParaRPr lang="en-US" sz="4300" dirty="0" smtClean="0">
              <a:solidFill>
                <a:schemeClr val="tx1"/>
              </a:solidFill>
              <a:cs typeface="+mj-cs"/>
            </a:endParaRPr>
          </a:p>
          <a:p>
            <a:pPr lvl="0" algn="r">
              <a:lnSpc>
                <a:spcPct val="120000"/>
              </a:lnSpc>
              <a:buClr>
                <a:srgbClr val="7030A0"/>
              </a:buClr>
              <a:buSzPct val="150000"/>
              <a:buFont typeface="Wingdings" pitchFamily="2" charset="2"/>
              <a:buChar char="Ø"/>
            </a:pPr>
            <a:r>
              <a:rPr lang="fa-IR" sz="4300" dirty="0" smtClean="0">
                <a:solidFill>
                  <a:schemeClr val="tx1"/>
                </a:solidFill>
                <a:cs typeface="+mj-cs"/>
              </a:rPr>
              <a:t>سرگرمی ها و تفریحات مختلف دارد. </a:t>
            </a:r>
            <a:endParaRPr lang="en-US" sz="4300" dirty="0" smtClean="0">
              <a:solidFill>
                <a:schemeClr val="tx1"/>
              </a:solidFill>
              <a:cs typeface="+mj-cs"/>
            </a:endParaRPr>
          </a:p>
          <a:p>
            <a:pPr algn="ctr"/>
            <a:r>
              <a:rPr lang="fa-IR" sz="4300" dirty="0" smtClean="0">
                <a:solidFill>
                  <a:schemeClr val="tx1"/>
                </a:solidFill>
                <a:cs typeface="+mj-cs"/>
              </a:rPr>
              <a:t>ترجمه </a:t>
            </a:r>
            <a:r>
              <a:rPr lang="fa-IR" sz="4300" dirty="0" smtClean="0">
                <a:solidFill>
                  <a:schemeClr val="tx1"/>
                </a:solidFill>
                <a:cs typeface="+mj-cs"/>
              </a:rPr>
              <a:t>: سودابه ملک پور  </a:t>
            </a:r>
            <a:endParaRPr lang="en-US" sz="4300" dirty="0" smtClean="0">
              <a:solidFill>
                <a:schemeClr val="tx1"/>
              </a:solidFill>
              <a:cs typeface="+mj-cs"/>
            </a:endParaRPr>
          </a:p>
          <a:p>
            <a:pPr algn="ctr"/>
            <a:r>
              <a:rPr lang="fa-IR" sz="4300" dirty="0" smtClean="0">
                <a:solidFill>
                  <a:schemeClr val="tx1"/>
                </a:solidFill>
                <a:cs typeface="+mj-cs"/>
              </a:rPr>
              <a:t>كارشناس ارشد كودكان استثنايي</a:t>
            </a:r>
            <a:endParaRPr lang="en-US" sz="4300" dirty="0" smtClean="0">
              <a:solidFill>
                <a:schemeClr val="tx1"/>
              </a:solidFill>
              <a:cs typeface="+mj-cs"/>
            </a:endParaRPr>
          </a:p>
          <a:p>
            <a:pPr algn="r"/>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ldflowers">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ldflowers">
      <a:fillStyleLst>
        <a:solidFill>
          <a:schemeClr val="phClr">
            <a:shade val="85000"/>
            <a:satMod val="110000"/>
          </a:schemeClr>
        </a:solidFill>
        <a:gradFill rotWithShape="1">
          <a:gsLst>
            <a:gs pos="0">
              <a:schemeClr val="phClr">
                <a:tint val="40000"/>
                <a:satMod val="150000"/>
              </a:schemeClr>
            </a:gs>
            <a:gs pos="35000">
              <a:schemeClr val="phClr">
                <a:tint val="80000"/>
                <a:shade val="100000"/>
                <a:satMod val="150000"/>
              </a:schemeClr>
            </a:gs>
            <a:gs pos="100000">
              <a:schemeClr val="phClr">
                <a:tint val="100000"/>
                <a:shade val="100000"/>
                <a:satMod val="135000"/>
              </a:schemeClr>
            </a:gs>
          </a:gsLst>
          <a:lin ang="10800000" scaled="1"/>
        </a:gradFill>
        <a:gradFill rotWithShape="1">
          <a:gsLst>
            <a:gs pos="0">
              <a:schemeClr val="phClr">
                <a:shade val="70000"/>
                <a:satMod val="135000"/>
              </a:schemeClr>
            </a:gs>
            <a:gs pos="80000">
              <a:schemeClr val="phClr">
                <a:shade val="90000"/>
                <a:satMod val="135000"/>
              </a:schemeClr>
            </a:gs>
            <a:gs pos="100000">
              <a:schemeClr val="phClr">
                <a:shade val="95000"/>
                <a:satMod val="135000"/>
              </a:schemeClr>
            </a:gs>
          </a:gsLst>
          <a:path path="circle">
            <a:fillToRect l="50000" t="50000" r="50000" b="50000"/>
          </a:path>
        </a:gradFill>
      </a:fillStyleLst>
      <a:lnStyleLst>
        <a:ln w="9525" cap="flat" cmpd="sng" algn="ctr">
          <a:solidFill>
            <a:schemeClr val="phClr">
              <a:shade val="90000"/>
            </a:schemeClr>
          </a:solidFill>
          <a:prstDash val="solid"/>
        </a:ln>
        <a:ln w="381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 w="635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StyleLst>
      <a:effectStyleLst>
        <a:effectStyle>
          <a:effectLst/>
        </a:effectStyle>
        <a:effectStyle>
          <a:effectLst>
            <a:innerShdw blurRad="63500">
              <a:srgbClr val="FFFFFF">
                <a:alpha val="50000"/>
              </a:srgbClr>
            </a:innerShdw>
          </a:effectLst>
        </a:effectStyle>
        <a:effectStyle>
          <a:effectLst>
            <a:innerShdw blurRad="190500">
              <a:srgbClr val="FFFFFF">
                <a:alpha val="0"/>
              </a:srgbClr>
            </a:innerShdw>
          </a:effectLst>
          <a:scene3d>
            <a:camera prst="orthographicFront">
              <a:rot lat="0" lon="0" rev="0"/>
            </a:camera>
            <a:lightRig rig="balanced" dir="tl">
              <a:rot lat="0" lon="0" rev="4200000"/>
            </a:lightRig>
          </a:scene3d>
          <a:sp3d>
            <a:bevelT w="25400" h="25400" prst="relaxedInset"/>
          </a:sp3d>
        </a:effectStyle>
      </a:effectStyleLst>
      <a:bgFillStyleLst>
        <a:solidFill>
          <a:schemeClr val="phClr"/>
        </a:solidFill>
        <a:gradFill flip="none" rotWithShape="1">
          <a:gsLst>
            <a:gs pos="0">
              <a:schemeClr val="phClr"/>
            </a:gs>
            <a:gs pos="50000">
              <a:schemeClr val="phClr">
                <a:lumMod val="90000"/>
                <a:alpha val="70000"/>
              </a:schemeClr>
            </a:gs>
            <a:gs pos="100000">
              <a:schemeClr val="phClr"/>
            </a:gs>
          </a:gsLst>
          <a:path path="circle">
            <a:fillToRect l="50000" t="50000" r="50000" b="50000"/>
          </a:path>
          <a:tileRect/>
        </a:gradFill>
        <a:gradFill flip="none" rotWithShape="1">
          <a:gsLst>
            <a:gs pos="0">
              <a:schemeClr val="phClr"/>
            </a:gs>
            <a:gs pos="50000">
              <a:schemeClr val="phClr">
                <a:lumMod val="90000"/>
              </a:schemeClr>
            </a:gs>
            <a:gs pos="100000">
              <a:schemeClr val="ph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Wildflowers</Template>
  <TotalTime>12</TotalTime>
  <Words>732</Words>
  <Application>Microsoft Office PowerPoint</Application>
  <PresentationFormat>On-screen Show (4:3)</PresentationFormat>
  <Paragraphs>30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Wildflowers</vt:lpstr>
      <vt:lpstr>روشهای مثبت فرزند پروری  </vt:lpstr>
      <vt:lpstr>Slide 2</vt:lpstr>
      <vt:lpstr>Slide 3</vt:lpstr>
      <vt:lpstr>برای ایجاد و برقراری نظم و انضباط به شیوه های ذیل توجه نمایید</vt:lpstr>
      <vt:lpstr>علائم سلامت روان در کودکان</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روشهای مثبت فرزند پروری  </dc:title>
  <dc:creator>ebnehoseiniz1</dc:creator>
  <cp:lastModifiedBy>ebnehoseiniz1</cp:lastModifiedBy>
  <cp:revision>8</cp:revision>
  <dcterms:created xsi:type="dcterms:W3CDTF">2011-01-01T05:45:45Z</dcterms:created>
  <dcterms:modified xsi:type="dcterms:W3CDTF">2011-01-01T05:58:14Z</dcterms:modified>
</cp:coreProperties>
</file>